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  <a:srgbClr val="14053B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grpSp>
          <p:nvGrpSpPr>
            <p:cNvPr id="922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922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922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92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922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SV"/>
                    </a:p>
                  </p:txBody>
                </p:sp>
                <p:sp>
                  <p:nvSpPr>
                    <p:cNvPr id="922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SV"/>
                    </a:p>
                  </p:txBody>
                </p:sp>
              </p:grpSp>
              <p:sp>
                <p:nvSpPr>
                  <p:cNvPr id="922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922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923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923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923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923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</p:grpSp>
            <p:pic>
              <p:nvPicPr>
                <p:cNvPr id="923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3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3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3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3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3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924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924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4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5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6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926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926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6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7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927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927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s-SV"/>
            </a:p>
          </p:txBody>
        </p:sp>
      </p:grpSp>
      <p:sp>
        <p:nvSpPr>
          <p:cNvPr id="92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92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9275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276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277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BFD554-27F0-4051-B9F7-C381AB12869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43EC9-A226-4B92-B7B6-92E8C1A88B6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81DB4-FFA0-4C61-8A6E-5FCDBF2104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E59C2-1DC4-4485-9155-3F9B127FBA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F7E2F-DC72-4D82-8597-A8182DCECF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FAB8-119D-45AB-99D0-DE6A4E36548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C24CE-BFB3-4A81-A182-EFA4302623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A566F-D315-44A8-AD1D-33DFC601CF9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60588-C6E4-4DE4-8778-A8CF5FD20F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DADBF-5356-4193-949B-25926E67BEA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D6DAB-C6BC-472B-95FA-294D475ABE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8199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8200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8201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82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SV"/>
                    </a:p>
                  </p:txBody>
                </p:sp>
                <p:sp>
                  <p:nvSpPr>
                    <p:cNvPr id="82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SV"/>
                    </a:p>
                  </p:txBody>
                </p:sp>
              </p:grpSp>
              <p:sp>
                <p:nvSpPr>
                  <p:cNvPr id="82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8205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8206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8207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8208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  <p:sp>
                <p:nvSpPr>
                  <p:cNvPr id="82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s-SV"/>
                  </a:p>
                </p:txBody>
              </p:sp>
            </p:grpSp>
            <p:pic>
              <p:nvPicPr>
                <p:cNvPr id="8210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1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2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3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4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5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6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17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821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821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2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823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82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s-SV"/>
            </a:p>
          </p:txBody>
        </p:sp>
        <p:sp>
          <p:nvSpPr>
            <p:cNvPr id="82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SV"/>
            </a:p>
          </p:txBody>
        </p:sp>
        <p:sp>
          <p:nvSpPr>
            <p:cNvPr id="82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s-SV"/>
            </a:p>
          </p:txBody>
        </p:sp>
      </p:grpSp>
      <p:sp>
        <p:nvSpPr>
          <p:cNvPr id="8249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25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2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/>
          </a:p>
        </p:txBody>
      </p:sp>
      <p:sp>
        <p:nvSpPr>
          <p:cNvPr id="82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ES"/>
          </a:p>
        </p:txBody>
      </p:sp>
      <p:sp>
        <p:nvSpPr>
          <p:cNvPr id="82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5AAABE4-98DF-4E52-9E18-944EDA9D2FF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iencia-2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21163"/>
            <a:ext cx="2305050" cy="1741487"/>
          </a:xfrm>
          <a:prstGeom prst="rect">
            <a:avLst/>
          </a:prstGeom>
          <a:noFill/>
        </p:spPr>
      </p:pic>
      <p:pic>
        <p:nvPicPr>
          <p:cNvPr id="2057" name="Picture 9" descr="ciencia-2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620713"/>
            <a:ext cx="1296987" cy="1152525"/>
          </a:xfrm>
          <a:prstGeom prst="rect">
            <a:avLst/>
          </a:prstGeom>
          <a:noFill/>
        </p:spPr>
      </p:pic>
      <p:pic>
        <p:nvPicPr>
          <p:cNvPr id="2058" name="Picture 10" descr="mujer y docto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4149725"/>
            <a:ext cx="2160587" cy="1727200"/>
          </a:xfrm>
          <a:prstGeom prst="rect">
            <a:avLst/>
          </a:prstGeom>
          <a:noFill/>
        </p:spPr>
      </p:pic>
      <p:pic>
        <p:nvPicPr>
          <p:cNvPr id="2060" name="Picture 12" descr="Imagen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7113" y="692150"/>
            <a:ext cx="1600200" cy="1397000"/>
          </a:xfrm>
          <a:prstGeom prst="rect">
            <a:avLst/>
          </a:prstGeom>
          <a:noFill/>
        </p:spPr>
      </p:pic>
      <p:sp>
        <p:nvSpPr>
          <p:cNvPr id="2061" name="WordArt 13"/>
          <p:cNvSpPr>
            <a:spLocks noChangeArrowheads="1" noChangeShapeType="1" noTextEdit="1"/>
          </p:cNvSpPr>
          <p:nvPr/>
        </p:nvSpPr>
        <p:spPr bwMode="auto">
          <a:xfrm>
            <a:off x="250825" y="2205038"/>
            <a:ext cx="7200900" cy="17287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s-SV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HABILIDADES  PARA  LA 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773113"/>
            <a:ext cx="7477125" cy="1143000"/>
          </a:xfrm>
        </p:spPr>
        <p:txBody>
          <a:bodyPr/>
          <a:lstStyle/>
          <a:p>
            <a:pPr algn="ctr"/>
            <a:r>
              <a:rPr lang="es-ES" sz="5400">
                <a:solidFill>
                  <a:schemeClr val="tx1"/>
                </a:solidFill>
                <a:latin typeface="Monotype Corsiva" pitchFamily="66" charset="0"/>
              </a:rPr>
              <a:t>Empatía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390775"/>
            <a:ext cx="7386638" cy="2046288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Es la destreza que una persona posee para imaginar que le ocurre y cómo se siente la otra persona en una situación particular de su existencia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46138"/>
            <a:ext cx="7477125" cy="1143000"/>
          </a:xfrm>
        </p:spPr>
        <p:txBody>
          <a:bodyPr/>
          <a:lstStyle/>
          <a:p>
            <a:pPr algn="ctr"/>
            <a:r>
              <a:rPr lang="es-ES" sz="4400" b="1">
                <a:solidFill>
                  <a:schemeClr val="tx1"/>
                </a:solidFill>
                <a:latin typeface="Monotype Corsiva" pitchFamily="66" charset="0"/>
              </a:rPr>
              <a:t>Asertividad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390775"/>
            <a:ext cx="7386638" cy="2693988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Es lo que le permite a la persona expresar afecto. Oposición o aceptación en situaciones determinadas, de acuerdo con sus objetivos, necesidades y derechos, al mismo tiempo que respeta los derechos de las otras personas.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630238"/>
            <a:ext cx="7477125" cy="1143000"/>
          </a:xfrm>
        </p:spPr>
        <p:txBody>
          <a:bodyPr/>
          <a:lstStyle/>
          <a:p>
            <a:pPr algn="ctr"/>
            <a:r>
              <a:rPr lang="es-ES" b="1">
                <a:solidFill>
                  <a:schemeClr val="tx1"/>
                </a:solidFill>
                <a:latin typeface="Monotype Corsiva" pitchFamily="66" charset="0"/>
              </a:rPr>
              <a:t>Solución de problemas y conflictos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174875"/>
            <a:ext cx="7386638" cy="319881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b="1">
                <a:latin typeface="Monotype Corsiva" pitchFamily="66" charset="0"/>
              </a:rPr>
              <a:t>Capacidad de enfrentar de forma creativa los problemas de la vida.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b="1">
              <a:latin typeface="Monotype Corsiva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es-ES" b="1">
                <a:latin typeface="Monotype Corsiva" pitchFamily="66" charset="0"/>
              </a:rPr>
              <a:t>Resolver de manera pacífica las diferencias interpersonales, como expresión de la cultura de paz.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990600"/>
            <a:ext cx="7477125" cy="1143000"/>
          </a:xfrm>
        </p:spPr>
        <p:txBody>
          <a:bodyPr/>
          <a:lstStyle/>
          <a:p>
            <a:pPr algn="ctr"/>
            <a:r>
              <a:rPr lang="es-ES" sz="4400" b="1">
                <a:solidFill>
                  <a:schemeClr val="tx1"/>
                </a:solidFill>
                <a:latin typeface="Monotype Corsiva" pitchFamily="66" charset="0"/>
              </a:rPr>
              <a:t>Toma de decisiones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319338"/>
            <a:ext cx="7386637" cy="2909887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Capacidad que facilita a las estudiantes y los estudiantes la evaluación de las posibilidades que tienen ante una situación; de tal manera que pueden considerar cuidadosamente las diferentes consecuencias de sus elecciones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73113"/>
            <a:ext cx="7477125" cy="1143000"/>
          </a:xfrm>
        </p:spPr>
        <p:txBody>
          <a:bodyPr/>
          <a:lstStyle/>
          <a:p>
            <a:pPr algn="ctr"/>
            <a:r>
              <a:rPr lang="es-ES" sz="4400">
                <a:solidFill>
                  <a:schemeClr val="tx1"/>
                </a:solidFill>
                <a:latin typeface="Monotype Corsiva" pitchFamily="66" charset="0"/>
              </a:rPr>
              <a:t>Pensamiento crítico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101850"/>
            <a:ext cx="7386638" cy="3271838"/>
          </a:xfrm>
        </p:spPr>
        <p:txBody>
          <a:bodyPr/>
          <a:lstStyle/>
          <a:p>
            <a:pPr algn="just"/>
            <a:r>
              <a:rPr lang="es-ES" sz="2800" b="1">
                <a:latin typeface="Monotype Corsiva" pitchFamily="66" charset="0"/>
              </a:rPr>
              <a:t>Es la capacidad de pensar y analizar objetivamente la información disponible, haciendo la relación con las propias experiencias. </a:t>
            </a:r>
          </a:p>
          <a:p>
            <a:pPr algn="just"/>
            <a:endParaRPr lang="es-ES" sz="2800" b="1">
              <a:latin typeface="Monotype Corsiva" pitchFamily="66" charset="0"/>
            </a:endParaRPr>
          </a:p>
          <a:p>
            <a:pPr algn="just"/>
            <a:r>
              <a:rPr lang="es-ES" sz="2800" b="1">
                <a:latin typeface="Monotype Corsiva" pitchFamily="66" charset="0"/>
              </a:rPr>
              <a:t>Se reconoce la influencia de las demás personas y de los medios de comunicación masiva, entre otros.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557213"/>
            <a:ext cx="7477125" cy="1143000"/>
          </a:xfrm>
        </p:spPr>
        <p:txBody>
          <a:bodyPr/>
          <a:lstStyle/>
          <a:p>
            <a:pPr algn="ctr"/>
            <a:r>
              <a:rPr lang="es-ES" sz="3600" b="1">
                <a:solidFill>
                  <a:schemeClr val="tx1"/>
                </a:solidFill>
                <a:latin typeface="Monotype Corsiva" pitchFamily="66" charset="0"/>
              </a:rPr>
              <a:t>Manejo de emociones, sentimientos y tensiones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2173288"/>
            <a:ext cx="7386638" cy="41354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b="1">
                <a:latin typeface="Monotype Corsiva" pitchFamily="66" charset="0"/>
              </a:rPr>
              <a:t>Capacidad que permite a los y las estudiantes reconocer sus emociones y la forma en que influyen en su comportamiento.</a:t>
            </a:r>
          </a:p>
          <a:p>
            <a:pPr algn="just">
              <a:lnSpc>
                <a:spcPct val="90000"/>
              </a:lnSpc>
            </a:pPr>
            <a:endParaRPr lang="es-ES" b="1">
              <a:latin typeface="Monotype Corsiva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es-ES" b="1">
                <a:latin typeface="Monotype Corsiva" pitchFamily="66" charset="0"/>
              </a:rPr>
              <a:t>Es de particular importancia aprender a manejar las emociones difíciles como la ira, impulsividad, frustración, rencor y los estados tensionales.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773113"/>
            <a:ext cx="7477125" cy="1143000"/>
          </a:xfrm>
        </p:spPr>
        <p:txBody>
          <a:bodyPr/>
          <a:lstStyle/>
          <a:p>
            <a:pPr algn="ctr"/>
            <a:r>
              <a:rPr lang="es-ES" sz="4400">
                <a:solidFill>
                  <a:srgbClr val="006600"/>
                </a:solidFill>
                <a:latin typeface="Monotype Corsiva" pitchFamily="66" charset="0"/>
              </a:rPr>
              <a:t>Qué son las habilidades para la vida?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247900"/>
            <a:ext cx="7386638" cy="3125788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 b="1">
                <a:latin typeface="Monotype Corsiva" pitchFamily="66" charset="0"/>
              </a:rPr>
              <a:t>   Son un conjunto de destrezas que permiten a una persona actuar de manera competente y con posibilidades de éxito en las distintas situaciones de la vida cotidiana, favoreciendo comportamientos favorables en lo físico, psicológico y social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79388" y="2925763"/>
            <a:ext cx="1800225" cy="1008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HABILIDADES </a:t>
            </a:r>
          </a:p>
          <a:p>
            <a:pPr algn="ctr"/>
            <a:r>
              <a:rPr lang="es-ES" sz="1400"/>
              <a:t>PARA LA VIDA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 rot="18584817">
            <a:off x="1801019" y="2312194"/>
            <a:ext cx="863600" cy="649288"/>
          </a:xfrm>
          <a:prstGeom prst="rightArrow">
            <a:avLst>
              <a:gd name="adj1" fmla="val 50000"/>
              <a:gd name="adj2" fmla="val 332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700338" y="1196975"/>
            <a:ext cx="1800225" cy="10080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HABILIDADES </a:t>
            </a:r>
          </a:p>
          <a:p>
            <a:pPr algn="ctr"/>
            <a:r>
              <a:rPr lang="es-ES" sz="1400"/>
              <a:t>SOCIALES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771775" y="2924175"/>
            <a:ext cx="1800225" cy="10080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HABILIDADES </a:t>
            </a:r>
          </a:p>
          <a:p>
            <a:pPr algn="ctr"/>
            <a:r>
              <a:rPr lang="es-ES" sz="1400"/>
              <a:t>COGNITIVAS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 rot="-143871">
            <a:off x="2016125" y="3063875"/>
            <a:ext cx="682625" cy="649288"/>
          </a:xfrm>
          <a:prstGeom prst="rightArrow">
            <a:avLst>
              <a:gd name="adj1" fmla="val 50000"/>
              <a:gd name="adj2" fmla="val 2628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 rot="2705739">
            <a:off x="1862932" y="3940969"/>
            <a:ext cx="863600" cy="649287"/>
          </a:xfrm>
          <a:prstGeom prst="rightArrow">
            <a:avLst>
              <a:gd name="adj1" fmla="val 50000"/>
              <a:gd name="adj2" fmla="val 33252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2771775" y="4652963"/>
            <a:ext cx="1800225" cy="1008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HABILIDADES </a:t>
            </a:r>
          </a:p>
          <a:p>
            <a:pPr algn="ctr"/>
            <a:r>
              <a:rPr lang="es-ES" sz="1400"/>
              <a:t>EMOCIONALES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5580063" y="-26988"/>
            <a:ext cx="2305050" cy="21605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COMUNICACION</a:t>
            </a:r>
          </a:p>
          <a:p>
            <a:pPr algn="ctr"/>
            <a:r>
              <a:rPr lang="es-ES" sz="1400"/>
              <a:t>EFECTIVA ASERTIVIDAD.</a:t>
            </a:r>
          </a:p>
          <a:p>
            <a:pPr algn="ctr"/>
            <a:r>
              <a:rPr lang="es-ES" sz="1400"/>
              <a:t>EMPATIA</a:t>
            </a:r>
          </a:p>
          <a:p>
            <a:pPr algn="ctr"/>
            <a:r>
              <a:rPr lang="es-ES" sz="1400"/>
              <a:t>SOLUCION PROBLEMAS</a:t>
            </a:r>
          </a:p>
          <a:p>
            <a:pPr algn="ctr"/>
            <a:r>
              <a:rPr lang="es-ES" sz="1400"/>
              <a:t>Y DE CONFLICTOS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-143871">
            <a:off x="4610100" y="1270000"/>
            <a:ext cx="825500" cy="649288"/>
          </a:xfrm>
          <a:prstGeom prst="rightArrow">
            <a:avLst>
              <a:gd name="adj1" fmla="val 50000"/>
              <a:gd name="adj2" fmla="val 31785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rot="-143871">
            <a:off x="4643438" y="3070225"/>
            <a:ext cx="792162" cy="649288"/>
          </a:xfrm>
          <a:prstGeom prst="rightArrow">
            <a:avLst>
              <a:gd name="adj1" fmla="val 50000"/>
              <a:gd name="adj2" fmla="val 30501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 rot="-143871">
            <a:off x="4641850" y="4792663"/>
            <a:ext cx="865188" cy="649287"/>
          </a:xfrm>
          <a:prstGeom prst="rightArrow">
            <a:avLst>
              <a:gd name="adj1" fmla="val 50000"/>
              <a:gd name="adj2" fmla="val 3331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SV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5580063" y="4652963"/>
            <a:ext cx="2305050" cy="216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MANEJO DE EMOCIONES</a:t>
            </a:r>
          </a:p>
          <a:p>
            <a:pPr algn="ctr"/>
            <a:r>
              <a:rPr lang="es-ES" sz="1400"/>
              <a:t>SENTIMIENTOS Y</a:t>
            </a:r>
          </a:p>
          <a:p>
            <a:pPr algn="ctr"/>
            <a:r>
              <a:rPr lang="es-ES" sz="1400"/>
              <a:t>TENSIONES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5580063" y="2347913"/>
            <a:ext cx="2232025" cy="21605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1400"/>
              <a:t>TOMA DE DECISIONES</a:t>
            </a:r>
          </a:p>
          <a:p>
            <a:pPr algn="ctr"/>
            <a:r>
              <a:rPr lang="es-ES" sz="1400"/>
              <a:t>PENSAMIENTO CRITICO</a:t>
            </a:r>
          </a:p>
          <a:p>
            <a:pPr algn="ctr"/>
            <a:r>
              <a:rPr lang="es-ES" sz="1400"/>
              <a:t>AUTOCONOCIMIENTO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630238"/>
            <a:ext cx="7477125" cy="1143000"/>
          </a:xfrm>
        </p:spPr>
        <p:txBody>
          <a:bodyPr/>
          <a:lstStyle/>
          <a:p>
            <a:r>
              <a:rPr lang="es-ES" b="1">
                <a:solidFill>
                  <a:schemeClr val="tx1"/>
                </a:solidFill>
                <a:latin typeface="Monotype Corsiva" pitchFamily="66" charset="0"/>
              </a:rPr>
              <a:t>LAS HABILIDADES SOCIALES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7386637" cy="3603625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Es un conjunto de destrezas evidenciadas a través de comportamientos adquiridos que facilitan las relaciones interpersonales.</a:t>
            </a:r>
          </a:p>
          <a:p>
            <a:pPr algn="just">
              <a:buFontTx/>
              <a:buNone/>
            </a:pPr>
            <a:endParaRPr lang="es-ES" b="1">
              <a:latin typeface="Monotype Corsiva" pitchFamily="66" charset="0"/>
            </a:endParaRPr>
          </a:p>
          <a:p>
            <a:pPr algn="just"/>
            <a:r>
              <a:rPr lang="es-ES" b="1">
                <a:latin typeface="Monotype Corsiva" pitchFamily="66" charset="0"/>
              </a:rPr>
              <a:t>Implica ejecutar conductas de intercambio con resultados favorables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485775"/>
            <a:ext cx="7477125" cy="1143000"/>
          </a:xfrm>
        </p:spPr>
        <p:txBody>
          <a:bodyPr/>
          <a:lstStyle/>
          <a:p>
            <a:r>
              <a:rPr lang="es-ES" b="1">
                <a:solidFill>
                  <a:schemeClr val="tx1"/>
                </a:solidFill>
                <a:latin typeface="Monotype Corsiva" pitchFamily="66" charset="0"/>
              </a:rPr>
              <a:t>LAS HABILIDADES COGNITIVAS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887538"/>
            <a:ext cx="7386638" cy="3917950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Destreza para analizar los significados atribuidos a las cosas y hechos, además la habilidad para tomar decisiones.</a:t>
            </a:r>
          </a:p>
          <a:p>
            <a:pPr algn="just">
              <a:buFontTx/>
              <a:buNone/>
            </a:pPr>
            <a:endParaRPr lang="es-ES" b="1">
              <a:latin typeface="Monotype Corsiva" pitchFamily="66" charset="0"/>
            </a:endParaRPr>
          </a:p>
          <a:p>
            <a:pPr algn="just"/>
            <a:r>
              <a:rPr lang="es-ES" b="1">
                <a:latin typeface="Monotype Corsiva" pitchFamily="66" charset="0"/>
              </a:rPr>
              <a:t>Favorece ha que vayan siendo generadores  y generadoras de ideas creativas y promotoras de múltiples opciones a tomar.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46138"/>
            <a:ext cx="7477125" cy="1143000"/>
          </a:xfrm>
        </p:spPr>
        <p:txBody>
          <a:bodyPr/>
          <a:lstStyle/>
          <a:p>
            <a:r>
              <a:rPr lang="es-ES" sz="3600" b="1">
                <a:solidFill>
                  <a:schemeClr val="tx1"/>
                </a:solidFill>
                <a:latin typeface="Monotype Corsiva" pitchFamily="66" charset="0"/>
              </a:rPr>
              <a:t>LAS HABILIDADES EMOCIONALES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2317750"/>
            <a:ext cx="7386638" cy="2551113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Son las que permiten hacer buen uso de los sentimientos y emociones, de tal manera que ayuden a tolerar y soportar fuertes tensiones ambientales y sociales como acusaciones, quejas, presión de grupos.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solidFill>
                  <a:schemeClr val="tx1"/>
                </a:solidFill>
                <a:latin typeface="Monotype Corsiva" pitchFamily="66" charset="0"/>
              </a:rPr>
              <a:t>Habilidades a desarrollar en los jóvenes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latin typeface="Monotype Corsiva" pitchFamily="66" charset="0"/>
              </a:rPr>
              <a:t>Conocimiento y aceptación de sí mismo.</a:t>
            </a:r>
          </a:p>
          <a:p>
            <a:r>
              <a:rPr lang="es-ES">
                <a:latin typeface="Monotype Corsiva" pitchFamily="66" charset="0"/>
              </a:rPr>
              <a:t>Empatía.</a:t>
            </a:r>
          </a:p>
          <a:p>
            <a:r>
              <a:rPr lang="es-ES">
                <a:latin typeface="Monotype Corsiva" pitchFamily="66" charset="0"/>
              </a:rPr>
              <a:t>Asertividad.</a:t>
            </a:r>
          </a:p>
          <a:p>
            <a:r>
              <a:rPr lang="es-ES">
                <a:latin typeface="Monotype Corsiva" pitchFamily="66" charset="0"/>
              </a:rPr>
              <a:t>Solución de problemas y conflictos.</a:t>
            </a:r>
          </a:p>
          <a:p>
            <a:r>
              <a:rPr lang="es-ES">
                <a:latin typeface="Monotype Corsiva" pitchFamily="66" charset="0"/>
              </a:rPr>
              <a:t>Toma de decisiones.</a:t>
            </a:r>
          </a:p>
          <a:p>
            <a:r>
              <a:rPr lang="es-ES">
                <a:latin typeface="Monotype Corsiva" pitchFamily="66" charset="0"/>
              </a:rPr>
              <a:t>Pensamiento crítico.</a:t>
            </a:r>
          </a:p>
          <a:p>
            <a:r>
              <a:rPr lang="es-ES">
                <a:latin typeface="Monotype Corsiva" pitchFamily="66" charset="0"/>
              </a:rPr>
              <a:t>Manejo de emociones, sentimientos y tensiones.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557213"/>
            <a:ext cx="7477125" cy="1143000"/>
          </a:xfrm>
        </p:spPr>
        <p:txBody>
          <a:bodyPr/>
          <a:lstStyle/>
          <a:p>
            <a:pPr algn="ctr"/>
            <a:r>
              <a:rPr lang="es-ES" sz="4400">
                <a:solidFill>
                  <a:schemeClr val="tx1"/>
                </a:solidFill>
                <a:latin typeface="Monotype Corsiva" pitchFamily="66" charset="0"/>
              </a:rPr>
              <a:t>Conocimiento de si misma/o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2103438"/>
            <a:ext cx="7386638" cy="3270250"/>
          </a:xfrm>
        </p:spPr>
        <p:txBody>
          <a:bodyPr/>
          <a:lstStyle/>
          <a:p>
            <a:pPr algn="just"/>
            <a:r>
              <a:rPr lang="es-ES" b="1">
                <a:latin typeface="Monotype Corsiva" pitchFamily="66" charset="0"/>
              </a:rPr>
              <a:t>Es la capacidad que poseen las personas de saber quienes son, cuales son sus potenciales y limitaciones; que quieren y no quieren y que les complace o disgusta. Les ayuda reconocer situaciones de tensión, para saber como les afecta en lo físico y psicológico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5400">
                <a:solidFill>
                  <a:schemeClr val="tx1"/>
                </a:solidFill>
                <a:latin typeface="Monotype Corsiva" pitchFamily="66" charset="0"/>
              </a:rPr>
              <a:t>Quienes somos?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0" y="3213100"/>
            <a:ext cx="1763713" cy="8636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>
                <a:latin typeface="Monotype Corsiva" pitchFamily="66" charset="0"/>
              </a:rPr>
              <a:t>Conocimiento </a:t>
            </a:r>
          </a:p>
          <a:p>
            <a:pPr algn="ctr"/>
            <a:r>
              <a:rPr lang="es-ES" sz="2400">
                <a:latin typeface="Monotype Corsiva" pitchFamily="66" charset="0"/>
              </a:rPr>
              <a:t>de si misma/o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132138" y="1628775"/>
            <a:ext cx="863600" cy="4392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Auto</a:t>
            </a:r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  <a:p>
            <a:pPr algn="ctr"/>
            <a:endParaRPr lang="es-ES"/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 rot="5400000">
            <a:off x="2158207" y="4256881"/>
            <a:ext cx="2881312" cy="3587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s-SV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53882" dir="2700000" algn="ctr" rotWithShape="0">
                    <a:srgbClr val="CBCBCB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RECONOCER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1979613" y="3284538"/>
            <a:ext cx="863600" cy="6477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4787900" y="1700213"/>
            <a:ext cx="252095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Carácter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4859338" y="2636838"/>
            <a:ext cx="252095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Debilidades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787900" y="3573463"/>
            <a:ext cx="2520950" cy="503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Lo que disgusta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4787900" y="4437063"/>
            <a:ext cx="2520950" cy="5048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Lo que genera tensión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4787900" y="5445125"/>
            <a:ext cx="2520950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/>
              <a:t>Fortalezas</a:t>
            </a: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>
            <a:off x="3995738" y="1700213"/>
            <a:ext cx="792162" cy="647700"/>
          </a:xfrm>
          <a:prstGeom prst="rightArrow">
            <a:avLst>
              <a:gd name="adj1" fmla="val 50000"/>
              <a:gd name="adj2" fmla="val 3057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995738" y="2636838"/>
            <a:ext cx="863600" cy="6477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>
            <a:off x="3995738" y="3500438"/>
            <a:ext cx="792162" cy="647700"/>
          </a:xfrm>
          <a:prstGeom prst="rightArrow">
            <a:avLst>
              <a:gd name="adj1" fmla="val 50000"/>
              <a:gd name="adj2" fmla="val 3057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3995738" y="4365625"/>
            <a:ext cx="792162" cy="647700"/>
          </a:xfrm>
          <a:prstGeom prst="rightArrow">
            <a:avLst>
              <a:gd name="adj1" fmla="val 50000"/>
              <a:gd name="adj2" fmla="val 30576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3995738" y="5516563"/>
            <a:ext cx="863600" cy="6477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SV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imono">
  <a:themeElements>
    <a:clrScheme name="Qu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Qu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290</TotalTime>
  <Words>530</Words>
  <Application>Microsoft Office PowerPoint</Application>
  <PresentationFormat>Presentación en pantalla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Monotype Corsiva</vt:lpstr>
      <vt:lpstr>Quimono</vt:lpstr>
      <vt:lpstr>Diapositiva 1</vt:lpstr>
      <vt:lpstr>Qué son las habilidades para la vida?</vt:lpstr>
      <vt:lpstr>Diapositiva 3</vt:lpstr>
      <vt:lpstr>LAS HABILIDADES SOCIALES</vt:lpstr>
      <vt:lpstr>LAS HABILIDADES COGNITIVAS</vt:lpstr>
      <vt:lpstr>LAS HABILIDADES EMOCIONALES</vt:lpstr>
      <vt:lpstr>Habilidades a desarrollar en los jóvenes</vt:lpstr>
      <vt:lpstr>Conocimiento de si misma/o</vt:lpstr>
      <vt:lpstr>Quienes somos?</vt:lpstr>
      <vt:lpstr>Empatía</vt:lpstr>
      <vt:lpstr>Asertividad</vt:lpstr>
      <vt:lpstr>Solución de problemas y conflictos</vt:lpstr>
      <vt:lpstr>Toma de decisiones</vt:lpstr>
      <vt:lpstr>Pensamiento crítico</vt:lpstr>
      <vt:lpstr>Manejo de emociones, sentimientos y tensiones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UNAB</cp:lastModifiedBy>
  <cp:revision>3</cp:revision>
  <dcterms:created xsi:type="dcterms:W3CDTF">2010-10-16T02:21:57Z</dcterms:created>
  <dcterms:modified xsi:type="dcterms:W3CDTF">2010-11-19T13:55:42Z</dcterms:modified>
</cp:coreProperties>
</file>